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7" r:id="rId2"/>
    <p:sldId id="371" r:id="rId3"/>
    <p:sldId id="372" r:id="rId4"/>
    <p:sldId id="373" r:id="rId5"/>
    <p:sldId id="268" r:id="rId6"/>
    <p:sldId id="366" r:id="rId7"/>
    <p:sldId id="369" r:id="rId8"/>
  </p:sldIdLst>
  <p:sldSz cx="12192000" cy="6858000"/>
  <p:notesSz cx="6881813" cy="96615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484754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98103" y="0"/>
            <a:ext cx="2982119" cy="484754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4CD23DF2-2E06-4161-9C53-0ACAB7E6F0CA}" type="datetimeFigureOut">
              <a:rPr lang="pl-PL" smtClean="0"/>
              <a:t>18.10.2021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544513" y="1208088"/>
            <a:ext cx="5794375" cy="3260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31" tIns="47265" rIns="94531" bIns="47265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8183" y="4649609"/>
            <a:ext cx="5505450" cy="3804226"/>
          </a:xfrm>
          <a:prstGeom prst="rect">
            <a:avLst/>
          </a:prstGeom>
        </p:spPr>
        <p:txBody>
          <a:bodyPr vert="horz" lIns="94531" tIns="47265" rIns="94531" bIns="47265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176773"/>
            <a:ext cx="2982119" cy="484753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98103" y="9176773"/>
            <a:ext cx="2982119" cy="484753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278AB6E2-5AD0-489F-9C8E-8F9719CBA69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2757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3AF131-46EF-4AEE-B263-49CC42DE20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C88DD69-23C9-426E-B64B-74A34F69DE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EE3EBCC-D552-4371-B8A3-8C6B40DCB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BF16-5189-4820-9EE3-AE9BC2602742}" type="datetime1">
              <a:rPr lang="pl-PL" smtClean="0"/>
              <a:t>18.10.2021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2492CA6-BDC1-478B-9DE6-73C08E129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D1B7198-34F3-4BB0-83C4-131128BFE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3121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77298C-FFAD-48EB-B10F-A18513B25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7D7F424-2E04-4233-9531-C30CC1B80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694467E-4B7C-4F3B-A192-0311CCF53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5A323-4406-4C27-9F8B-F9C486311F00}" type="datetime1">
              <a:rPr lang="pl-PL" smtClean="0"/>
              <a:t>18.10.2021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05D0BB9-ECCA-47AF-93D2-6D28FE1FF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D3FACC5-B8E5-4CC8-BFC8-080613975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631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86266E4-DAF0-468B-B17A-8C33A7271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24619D8-56BD-49AE-AFBC-376C8130F2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82A1C9B-D829-4FD5-8716-932EBBFAA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9063-F68F-4876-A3DB-CA84B03CBA6F}" type="datetime1">
              <a:rPr lang="pl-PL" smtClean="0"/>
              <a:t>18.10.2021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649A3F5-ABCD-4F30-AE27-A33207405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2594594-EBA9-4FEF-85FC-3ECFA9B00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5584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8212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130D2E-1626-4A3F-B12A-40408605B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A1E99F-A057-443B-B2E6-B6B50629A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ED4FD64-9343-47CE-AF82-804A9252B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0FE2-875C-4C46-9D57-29717218BDD6}" type="datetime1">
              <a:rPr lang="pl-PL" smtClean="0"/>
              <a:t>18.10.2021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6CFC696-64C0-400B-8D05-2A8BF35F0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07E7D7D-5BFE-411E-B560-B44D40C68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5791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1F9FCC-0F90-4876-B904-9D1BDF3D6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906E904-127A-4479-B507-330026A60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81103AC-FF6C-461C-AD21-88098A2CC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3B80C-875B-4CD9-AC2F-415C4E01A7D3}" type="datetime1">
              <a:rPr lang="pl-PL" smtClean="0"/>
              <a:t>18.10.2021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13E9C12-DD8E-4A19-9C44-5FE270102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4422DE5-842C-4DF5-8A44-18E15C90D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602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D71463-608E-4080-8F3B-CC67EE99E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A7DED5-603B-4F1E-B108-E89B5C5B7A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4444F91-036C-433F-8077-3B02C5D1A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372CCDC-8174-468E-90C3-57EAF63AC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4B556-6C30-4592-B076-5C3CE1661BA2}" type="datetime1">
              <a:rPr lang="pl-PL" smtClean="0"/>
              <a:t>18.10.2021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F42B2A7-6DB3-427A-8B3D-5BDDA210A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EE8C04B-59A8-4BB6-944E-4DC50A43F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6756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3B4B4D-4AAE-4C13-B5BB-F460283EF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71B5ED4-8F29-42E6-9D41-5DC1D652C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ABD8229-DF77-43D1-8CC9-2824FE66F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62C976A-36FA-46F4-953F-7EC456A87E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59D583E-F05E-449F-950E-E461B794C1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4863D0D-ED8F-4034-97F2-78A8FD0D8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D073F-2E62-43BF-A17A-938FC908CCB7}" type="datetime1">
              <a:rPr lang="pl-PL" smtClean="0"/>
              <a:t>18.10.2021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361E852-1B4C-42CB-8B7D-BD37F0F96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6E4FEA1-DF94-4634-ACEA-A64DDED34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2323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5C6B3A-3126-4C97-90FF-AE37DF688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D647CC5-2411-4FF2-A835-2E6A24D3B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CD62F-DAD4-4EA2-BCC3-E0CEC971D1A1}" type="datetime1">
              <a:rPr lang="pl-PL" smtClean="0"/>
              <a:t>18.10.2021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797CDB7D-4737-498D-B92E-089DF366C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E00E7BB-74DC-4D69-ABD6-6E288BC89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610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7C03C0E-DC0C-4786-9A33-146EAFEFC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E82B-2E2C-4C29-B248-5A7F6BB5CFE7}" type="datetime1">
              <a:rPr lang="pl-PL" smtClean="0"/>
              <a:t>18.10.2021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6A73EAF-F9AB-4569-B249-2F2BE0527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C276E68-CA0A-4465-B4DE-486B7B990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1212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3E40F3-CCCA-4EF9-B680-334097AE1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8762C2-476F-401E-9384-2EB23C718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7A75AA9-915E-44A8-A681-8F3B34472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5454E89-FA34-4C63-945F-3AC9BC8AC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54B9F-8E5A-4A84-89E2-C0F8019DC49D}" type="datetime1">
              <a:rPr lang="pl-PL" smtClean="0"/>
              <a:t>18.10.2021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92A4707-757D-42B2-8986-8E79C681F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F6462CF-B436-4A5C-AC94-7F5ACA802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0938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C54060-6A7A-4C1D-B1D1-6BE1500B8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D4DB490-1AA0-4FFE-A577-5AC64BD24F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E39093F-BA4B-4312-9CBF-6F1E54FE06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5482B9E-72D3-49F9-A0D2-08DE1AE56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03B8A-D5BF-424C-B952-7D0D7E671772}" type="datetime1">
              <a:rPr lang="pl-PL" smtClean="0"/>
              <a:t>18.10.2021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CF9FB2E-CC05-4B0A-9ECD-DB8F1547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4F40A9A-34F7-4E8C-93D4-54875D29E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4152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FF33028-8376-4A66-9969-999F75260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070FD83-D484-4FC7-8B71-F4A1B2BF3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43B8DC6-9497-427D-BAA8-19B5F64EE6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64215-6AAB-4E5A-B4D1-1F2735CBFE46}" type="datetime1">
              <a:rPr lang="pl-PL" smtClean="0"/>
              <a:t>18.10.2021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2BD082E-A789-425D-A9EB-83E8879B04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345219-04C2-4820-AECC-C0FC8DD1F1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D9BED-227C-416D-AB46-F8EC6F05D1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26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hyperlink" Target="mailto:sekretariat@psorw.p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2">
            <a:extLst>
              <a:ext uri="{FF2B5EF4-FFF2-40B4-BE49-F238E27FC236}">
                <a16:creationId xmlns:a16="http://schemas.microsoft.com/office/drawing/2014/main" id="{C57CFDD3-2D20-46F4-8702-DFCE630AB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0278" y="1"/>
            <a:ext cx="1351721" cy="129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8327" y="123967"/>
            <a:ext cx="1038060" cy="557287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25022FAB-9B9B-4185-B818-6D444651C5B5}"/>
              </a:ext>
            </a:extLst>
          </p:cNvPr>
          <p:cNvCxnSpPr/>
          <p:nvPr/>
        </p:nvCxnSpPr>
        <p:spPr>
          <a:xfrm>
            <a:off x="1008743" y="6341617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1F962036-88F4-4DFE-8252-22B8C25CB371}"/>
              </a:ext>
            </a:extLst>
          </p:cNvPr>
          <p:cNvSpPr txBox="1"/>
          <p:nvPr/>
        </p:nvSpPr>
        <p:spPr>
          <a:xfrm>
            <a:off x="2799722" y="218550"/>
            <a:ext cx="62020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rgbClr val="C00000"/>
                </a:solidFill>
              </a:rPr>
              <a:t>INFORMACJA DLA ZGŁASZAJĄCYCH</a:t>
            </a:r>
          </a:p>
          <a:p>
            <a:pPr algn="ctr"/>
            <a:r>
              <a:rPr lang="pl-PL" sz="2400" dirty="0"/>
              <a:t>MIEJSCE CIEKAWE do Sieci Najciekawszych  Wsi</a:t>
            </a:r>
            <a:endParaRPr lang="pl-PL" sz="2400" b="1" dirty="0">
              <a:solidFill>
                <a:srgbClr val="C00000"/>
              </a:solidFill>
            </a:endParaRP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468BD797-DE6A-47EF-852A-A1502307DC0F}"/>
              </a:ext>
            </a:extLst>
          </p:cNvPr>
          <p:cNvSpPr txBox="1"/>
          <p:nvPr/>
        </p:nvSpPr>
        <p:spPr>
          <a:xfrm>
            <a:off x="6096000" y="1925023"/>
            <a:ext cx="5811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endParaRPr lang="pl-PL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C44718BF-18EF-48C8-8E6A-D2E112BE3ECF}"/>
              </a:ext>
            </a:extLst>
          </p:cNvPr>
          <p:cNvSpPr txBox="1"/>
          <p:nvPr/>
        </p:nvSpPr>
        <p:spPr>
          <a:xfrm>
            <a:off x="0" y="1091005"/>
            <a:ext cx="9001740" cy="47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Miejsca Ciekawe </a:t>
            </a:r>
            <a: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obiekty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4A4BDA17-6049-4215-B2E9-5D6C67B1B723}"/>
              </a:ext>
            </a:extLst>
          </p:cNvPr>
          <p:cNvSpPr txBox="1"/>
          <p:nvPr/>
        </p:nvSpPr>
        <p:spPr>
          <a:xfrm>
            <a:off x="729498" y="1588705"/>
            <a:ext cx="10733004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  <a:defRPr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poznawczo najcenniejsze, o olbrzymim potencjale narracji o obszarach wiejskich - dowodzą ich wartości i znaczenia;</a:t>
            </a:r>
          </a:p>
          <a:p>
            <a:pPr algn="just">
              <a:defRPr/>
            </a:pPr>
            <a:endParaRPr lang="pl-P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  <a:defRPr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różnorodne co do swej natury, są  fragmentem wsi lub leżą poza nią (także w granicach administracyjnych miast, gdy genezą, bądź swym charakterem, prezentują walory / potencjał obszarów wiejskich);</a:t>
            </a:r>
          </a:p>
          <a:p>
            <a:pPr algn="just">
              <a:defRPr/>
            </a:pPr>
            <a:endParaRPr lang="pl-P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  <a:defRPr/>
            </a:pPr>
            <a:r>
              <a:rPr lang="pl-PL" altLang="pl-PL" sz="2000" dirty="0"/>
              <a:t>udostępnione do zwiedzania lub pobytu.</a:t>
            </a: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35406AB9-DACC-4A7A-B7B7-C5DA97AA20B8}"/>
              </a:ext>
            </a:extLst>
          </p:cNvPr>
          <p:cNvSpPr txBox="1"/>
          <p:nvPr/>
        </p:nvSpPr>
        <p:spPr>
          <a:xfrm>
            <a:off x="756949" y="3851352"/>
            <a:ext cx="111505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Powiązanie takich miejsc z Siecią Najciekawszych Wsi (SNW), podkreśli ich rangę jako lokalnych lub regionalnych wyróżników obszarów wiejskich. Uzyskanie statusu </a:t>
            </a: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Miejsca Ciekawego w Sieci Najciekawszych Wsi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będzie oznaczać, że  obiektywna wartość danego miejsca oraz  jakość jego oferty są jednocześnie obietnicą i gwarancją satysfakcjonującego zwiedzania i pobytu, stanowią istotną rekomendację, że dane miejsce warto, a nawet należy odwiedzić.</a:t>
            </a:r>
            <a:endParaRPr lang="pl-PL" dirty="0"/>
          </a:p>
        </p:txBody>
      </p:sp>
      <p:sp>
        <p:nvSpPr>
          <p:cNvPr id="15" name="pole tekstowe 1">
            <a:extLst>
              <a:ext uri="{FF2B5EF4-FFF2-40B4-BE49-F238E27FC236}">
                <a16:creationId xmlns:a16="http://schemas.microsoft.com/office/drawing/2014/main" id="{DD2E7F39-D070-4D2C-960A-F9B46089E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948" y="5074223"/>
            <a:ext cx="10898737" cy="1215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Montserrat"/>
              </a:defRPr>
            </a:lvl1pPr>
            <a:lvl2pPr marL="742950" indent="-285750">
              <a:defRPr>
                <a:solidFill>
                  <a:schemeClr val="tx1"/>
                </a:solidFill>
                <a:latin typeface="Montserrat"/>
              </a:defRPr>
            </a:lvl2pPr>
            <a:lvl3pPr marL="1143000" indent="-228600">
              <a:defRPr>
                <a:solidFill>
                  <a:schemeClr val="tx1"/>
                </a:solidFill>
                <a:latin typeface="Montserrat"/>
              </a:defRPr>
            </a:lvl3pPr>
            <a:lvl4pPr marL="1600200" indent="-228600">
              <a:defRPr>
                <a:solidFill>
                  <a:schemeClr val="tx1"/>
                </a:solidFill>
                <a:latin typeface="Montserrat"/>
              </a:defRPr>
            </a:lvl4pPr>
            <a:lvl5pPr marL="2057400" indent="-228600">
              <a:defRPr>
                <a:solidFill>
                  <a:schemeClr val="tx1"/>
                </a:solidFill>
                <a:latin typeface="Montserra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9pPr>
          </a:lstStyle>
          <a:p>
            <a:r>
              <a:rPr lang="pl-PL" alt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KRYTERIA UZYSKANIA  STATUSU MIEJSCA CIEKAWEGO</a:t>
            </a:r>
          </a:p>
          <a:p>
            <a:r>
              <a:rPr lang="pl-PL" alt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Sformułowano 5 kryteriów, które winien spełnić obiekt zgłaszany do SNW.</a:t>
            </a:r>
          </a:p>
          <a:p>
            <a:pPr algn="ctr"/>
            <a:endParaRPr lang="pl-PL" altLang="pl-PL" sz="9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pl-PL" altLang="pl-PL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Rolą formularza zgłoszeniowego jest wykazanie, że kryteria te zostały spełniane. 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2A8AB02A-E631-46C0-98E8-E1B06EB1853E}"/>
              </a:ext>
            </a:extLst>
          </p:cNvPr>
          <p:cNvSpPr txBox="1"/>
          <p:nvPr/>
        </p:nvSpPr>
        <p:spPr>
          <a:xfrm>
            <a:off x="656830" y="6395479"/>
            <a:ext cx="107659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b="1" dirty="0">
                <a:solidFill>
                  <a:schemeClr val="bg1">
                    <a:lumMod val="50000"/>
                  </a:schemeClr>
                </a:solidFill>
              </a:rPr>
              <a:t>Informację dla Zgłaszających i Formularz Zgłoszenia Miejsca Ciekawego  opracował Ryszard Wilczyński</a:t>
            </a:r>
          </a:p>
        </p:txBody>
      </p:sp>
    </p:spTree>
    <p:extLst>
      <p:ext uri="{BB962C8B-B14F-4D97-AF65-F5344CB8AC3E}">
        <p14:creationId xmlns:p14="http://schemas.microsoft.com/office/powerpoint/2010/main" val="4147276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Straight Connector 101" descr="&quot;&quot;">
            <a:extLst>
              <a:ext uri="{FF2B5EF4-FFF2-40B4-BE49-F238E27FC236}">
                <a16:creationId xmlns:a16="http://schemas.microsoft.com/office/drawing/2014/main" id="{C7EB25AD-8067-44CF-8917-D07253ED4D05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4719638" y="5694363"/>
            <a:ext cx="54864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03" name="Obraz 29">
            <a:extLst>
              <a:ext uri="{FF2B5EF4-FFF2-40B4-BE49-F238E27FC236}">
                <a16:creationId xmlns:a16="http://schemas.microsoft.com/office/drawing/2014/main" id="{B1EC7833-356C-4F96-AD92-02BC7C306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485" y="79281"/>
            <a:ext cx="5189538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pole tekstowe 1">
            <a:extLst>
              <a:ext uri="{FF2B5EF4-FFF2-40B4-BE49-F238E27FC236}">
                <a16:creationId xmlns:a16="http://schemas.microsoft.com/office/drawing/2014/main" id="{64882B62-6A75-43BC-BDEC-0CF8CC939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304" y="1163636"/>
            <a:ext cx="422233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Montserrat"/>
              </a:defRPr>
            </a:lvl1pPr>
            <a:lvl2pPr marL="742950" indent="-285750">
              <a:defRPr>
                <a:solidFill>
                  <a:schemeClr val="tx1"/>
                </a:solidFill>
                <a:latin typeface="Montserrat"/>
              </a:defRPr>
            </a:lvl2pPr>
            <a:lvl3pPr marL="1143000" indent="-228600">
              <a:defRPr>
                <a:solidFill>
                  <a:schemeClr val="tx1"/>
                </a:solidFill>
                <a:latin typeface="Montserrat"/>
              </a:defRPr>
            </a:lvl3pPr>
            <a:lvl4pPr marL="1600200" indent="-228600">
              <a:defRPr>
                <a:solidFill>
                  <a:schemeClr val="tx1"/>
                </a:solidFill>
                <a:latin typeface="Montserrat"/>
              </a:defRPr>
            </a:lvl4pPr>
            <a:lvl5pPr marL="2057400" indent="-228600">
              <a:defRPr>
                <a:solidFill>
                  <a:schemeClr val="tx1"/>
                </a:solidFill>
                <a:latin typeface="Montserra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9pPr>
          </a:lstStyle>
          <a:p>
            <a:r>
              <a:rPr lang="pl-PL" altLang="pl-PL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KRYTERIA UZYSKANIA  </a:t>
            </a:r>
          </a:p>
          <a:p>
            <a:r>
              <a:rPr lang="pl-PL" altLang="pl-PL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STATUSU MIEJSCA CIEKAWEGO</a:t>
            </a:r>
          </a:p>
        </p:txBody>
      </p:sp>
      <p:pic>
        <p:nvPicPr>
          <p:cNvPr id="25605" name="Obraz 2">
            <a:extLst>
              <a:ext uri="{FF2B5EF4-FFF2-40B4-BE49-F238E27FC236}">
                <a16:creationId xmlns:a16="http://schemas.microsoft.com/office/drawing/2014/main" id="{5EA27551-5A27-420A-9294-CE4D9B030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4687" y="0"/>
            <a:ext cx="13573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EBB77337-9F90-4E28-8083-29448BF07526}"/>
              </a:ext>
            </a:extLst>
          </p:cNvPr>
          <p:cNvSpPr txBox="1"/>
          <p:nvPr/>
        </p:nvSpPr>
        <p:spPr>
          <a:xfrm>
            <a:off x="456615" y="2301758"/>
            <a:ext cx="4665902" cy="39241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pl-PL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Kryterium wartości</a:t>
            </a:r>
          </a:p>
          <a:p>
            <a:pPr>
              <a:lnSpc>
                <a:spcPct val="150000"/>
              </a:lnSpc>
            </a:pPr>
            <a:r>
              <a:rPr lang="pl-PL" alt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Kryterium walorów poznawczych</a:t>
            </a:r>
          </a:p>
          <a:p>
            <a:pPr>
              <a:lnSpc>
                <a:spcPct val="150000"/>
              </a:lnSpc>
            </a:pPr>
            <a:r>
              <a:rPr lang="pl-PL" alt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Kryterium jakości oferty</a:t>
            </a:r>
          </a:p>
          <a:p>
            <a:pPr>
              <a:lnSpc>
                <a:spcPct val="150000"/>
              </a:lnSpc>
            </a:pPr>
            <a:r>
              <a:rPr lang="pl-PL" alt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Kryterium jakości przestrzeni</a:t>
            </a:r>
          </a:p>
          <a:p>
            <a:pPr>
              <a:lnSpc>
                <a:spcPct val="150000"/>
              </a:lnSpc>
            </a:pPr>
            <a:r>
              <a:rPr lang="pl-PL" alt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Kryterium lokalnego zaangażowania </a:t>
            </a:r>
          </a:p>
          <a:p>
            <a:pPr>
              <a:lnSpc>
                <a:spcPct val="150000"/>
              </a:lnSpc>
            </a:pPr>
            <a:endParaRPr lang="pl-PL" altLang="pl-P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  <a:defRPr/>
            </a:pPr>
            <a:endParaRPr lang="pl-PL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pl-P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3185EE90-2290-4E0F-8161-BDFC6D9F0AA9}"/>
              </a:ext>
            </a:extLst>
          </p:cNvPr>
          <p:cNvSpPr txBox="1"/>
          <p:nvPr/>
        </p:nvSpPr>
        <p:spPr>
          <a:xfrm>
            <a:off x="4760327" y="1263228"/>
            <a:ext cx="6934369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Miejsce </a:t>
            </a:r>
            <a:r>
              <a:rPr lang="pl-PL" sz="20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 istotną wartość </a:t>
            </a: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jako:</a:t>
            </a:r>
          </a:p>
          <a:p>
            <a:pPr algn="just">
              <a:defRPr/>
            </a:pPr>
            <a:endParaRPr lang="pl-P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defRPr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Dziedzictwo</a:t>
            </a: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kulturowe, przemysłowe, przyrodniczo - krajobrazowe.</a:t>
            </a:r>
          </a:p>
          <a:p>
            <a:pPr marL="457200" algn="just">
              <a:defRPr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Upamiętnienie</a:t>
            </a: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ważnych postaci, wydarzeń historycznych, przemian społ. – polit., które wywarły wpływ na obszary wiejskie.</a:t>
            </a:r>
          </a:p>
          <a:p>
            <a:pPr marL="457200" algn="just">
              <a:defRPr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Przykład zjawisk, przemian</a:t>
            </a: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dawnych lub współczesnych zachodzących na obszarach wiejskich.</a:t>
            </a:r>
          </a:p>
          <a:p>
            <a:pPr marL="457200" algn="just">
              <a:defRPr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Obiekt edukacji / nabywania umiejętności </a:t>
            </a: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oparciu o specyfikę wsi.</a:t>
            </a:r>
          </a:p>
          <a:p>
            <a:pPr marL="457200" algn="just">
              <a:defRPr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Zachowanie specyfiki, podtrzymywanie tradycji wsi </a:t>
            </a: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(wytwarzanie, sprzedaż produktów, usług, organizacja wydarzeń).</a:t>
            </a:r>
          </a:p>
          <a:p>
            <a:pPr marL="457200" algn="just">
              <a:defRPr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Rozwiązanie wzorcowe, innowacyjne </a:t>
            </a: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dla rozwoju obszarów wiejskich</a:t>
            </a:r>
            <a:r>
              <a:rPr 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9C9439C8-7751-48E0-8F71-37DD7CA5D744}"/>
              </a:ext>
            </a:extLst>
          </p:cNvPr>
          <p:cNvCxnSpPr/>
          <p:nvPr/>
        </p:nvCxnSpPr>
        <p:spPr>
          <a:xfrm>
            <a:off x="1008743" y="6341617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az 9">
            <a:extLst>
              <a:ext uri="{FF2B5EF4-FFF2-40B4-BE49-F238E27FC236}">
                <a16:creationId xmlns:a16="http://schemas.microsoft.com/office/drawing/2014/main" id="{0A2B55EE-FF91-4C9C-82C2-9DBA1E58F78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0825" y="132827"/>
            <a:ext cx="1038060" cy="55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991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Straight Connector 101" descr="&quot;&quot;">
            <a:extLst>
              <a:ext uri="{FF2B5EF4-FFF2-40B4-BE49-F238E27FC236}">
                <a16:creationId xmlns:a16="http://schemas.microsoft.com/office/drawing/2014/main" id="{C7EB25AD-8067-44CF-8917-D07253ED4D05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4719638" y="5694363"/>
            <a:ext cx="54864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03" name="Obraz 29">
            <a:extLst>
              <a:ext uri="{FF2B5EF4-FFF2-40B4-BE49-F238E27FC236}">
                <a16:creationId xmlns:a16="http://schemas.microsoft.com/office/drawing/2014/main" id="{B1EC7833-356C-4F96-AD92-02BC7C306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656" y="124259"/>
            <a:ext cx="5189538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pole tekstowe 1">
            <a:extLst>
              <a:ext uri="{FF2B5EF4-FFF2-40B4-BE49-F238E27FC236}">
                <a16:creationId xmlns:a16="http://schemas.microsoft.com/office/drawing/2014/main" id="{64882B62-6A75-43BC-BDEC-0CF8CC939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304" y="1163636"/>
            <a:ext cx="422233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Montserrat"/>
              </a:defRPr>
            </a:lvl1pPr>
            <a:lvl2pPr marL="742950" indent="-285750">
              <a:defRPr>
                <a:solidFill>
                  <a:schemeClr val="tx1"/>
                </a:solidFill>
                <a:latin typeface="Montserrat"/>
              </a:defRPr>
            </a:lvl2pPr>
            <a:lvl3pPr marL="1143000" indent="-228600">
              <a:defRPr>
                <a:solidFill>
                  <a:schemeClr val="tx1"/>
                </a:solidFill>
                <a:latin typeface="Montserrat"/>
              </a:defRPr>
            </a:lvl3pPr>
            <a:lvl4pPr marL="1600200" indent="-228600">
              <a:defRPr>
                <a:solidFill>
                  <a:schemeClr val="tx1"/>
                </a:solidFill>
                <a:latin typeface="Montserrat"/>
              </a:defRPr>
            </a:lvl4pPr>
            <a:lvl5pPr marL="2057400" indent="-228600">
              <a:defRPr>
                <a:solidFill>
                  <a:schemeClr val="tx1"/>
                </a:solidFill>
                <a:latin typeface="Montserra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9pPr>
          </a:lstStyle>
          <a:p>
            <a:r>
              <a:rPr lang="pl-PL" altLang="pl-PL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KRYTERIA UZYSKANIA  </a:t>
            </a:r>
          </a:p>
          <a:p>
            <a:r>
              <a:rPr lang="pl-PL" altLang="pl-PL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STATUSU MIEJSCA CIEKAWEGO</a:t>
            </a:r>
          </a:p>
        </p:txBody>
      </p:sp>
      <p:pic>
        <p:nvPicPr>
          <p:cNvPr id="25605" name="Obraz 2">
            <a:extLst>
              <a:ext uri="{FF2B5EF4-FFF2-40B4-BE49-F238E27FC236}">
                <a16:creationId xmlns:a16="http://schemas.microsoft.com/office/drawing/2014/main" id="{5EA27551-5A27-420A-9294-CE4D9B030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8615" y="49307"/>
            <a:ext cx="13573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EBB77337-9F90-4E28-8083-29448BF07526}"/>
              </a:ext>
            </a:extLst>
          </p:cNvPr>
          <p:cNvSpPr txBox="1"/>
          <p:nvPr/>
        </p:nvSpPr>
        <p:spPr>
          <a:xfrm>
            <a:off x="456615" y="2301758"/>
            <a:ext cx="4303712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Kryterium wartości</a:t>
            </a:r>
          </a:p>
          <a:p>
            <a:pPr>
              <a:lnSpc>
                <a:spcPct val="150000"/>
              </a:lnSpc>
            </a:pPr>
            <a:r>
              <a:rPr lang="pl-PL" altLang="pl-PL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Kryterium walorów poznawczych</a:t>
            </a:r>
          </a:p>
          <a:p>
            <a:pPr>
              <a:lnSpc>
                <a:spcPct val="150000"/>
              </a:lnSpc>
            </a:pPr>
            <a:r>
              <a:rPr lang="pl-PL" altLang="pl-PL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Kryterium jakości oferty</a:t>
            </a:r>
          </a:p>
          <a:p>
            <a:pPr>
              <a:lnSpc>
                <a:spcPct val="150000"/>
              </a:lnSpc>
            </a:pPr>
            <a:r>
              <a:rPr lang="pl-PL" alt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Kryterium jakości przestrzeni</a:t>
            </a:r>
          </a:p>
          <a:p>
            <a:pPr>
              <a:lnSpc>
                <a:spcPct val="150000"/>
              </a:lnSpc>
            </a:pPr>
            <a:r>
              <a:rPr lang="pl-PL" alt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Kryterium lokalnego zaangażowania </a:t>
            </a:r>
          </a:p>
          <a:p>
            <a:pPr>
              <a:lnSpc>
                <a:spcPct val="150000"/>
              </a:lnSpc>
            </a:pPr>
            <a:endParaRPr lang="pl-PL" altLang="pl-P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  <a:defRPr/>
            </a:pPr>
            <a:endParaRPr lang="pl-PL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pl-P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pole tekstowe 10">
            <a:extLst>
              <a:ext uri="{FF2B5EF4-FFF2-40B4-BE49-F238E27FC236}">
                <a16:creationId xmlns:a16="http://schemas.microsoft.com/office/drawing/2014/main" id="{24B607F1-D3E9-4247-BD4F-B4FE4E200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0327" y="1579134"/>
            <a:ext cx="6427306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Montserrat"/>
              </a:defRPr>
            </a:lvl1pPr>
            <a:lvl2pPr marL="742950" indent="-285750">
              <a:defRPr>
                <a:solidFill>
                  <a:schemeClr val="tx1"/>
                </a:solidFill>
                <a:latin typeface="Montserrat"/>
              </a:defRPr>
            </a:lvl2pPr>
            <a:lvl3pPr marL="1143000" indent="-228600">
              <a:defRPr>
                <a:solidFill>
                  <a:schemeClr val="tx1"/>
                </a:solidFill>
                <a:latin typeface="Montserrat"/>
              </a:defRPr>
            </a:lvl3pPr>
            <a:lvl4pPr marL="1600200" indent="-228600">
              <a:defRPr>
                <a:solidFill>
                  <a:schemeClr val="tx1"/>
                </a:solidFill>
                <a:latin typeface="Montserrat"/>
              </a:defRPr>
            </a:lvl4pPr>
            <a:lvl5pPr marL="2057400" indent="-228600">
              <a:defRPr>
                <a:solidFill>
                  <a:schemeClr val="tx1"/>
                </a:solidFill>
                <a:latin typeface="Montserra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9pPr>
          </a:lstStyle>
          <a:p>
            <a:pPr algn="just"/>
            <a:r>
              <a:rPr lang="pl-PL" alt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pl-PL" alt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oparciu o reprezentowane wartości miejsca, adekwatnie do ich treści i rangi, </a:t>
            </a:r>
            <a:r>
              <a:rPr lang="pl-PL" alt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została zbudowana i zakomunikowana atrakcyjna</a:t>
            </a:r>
            <a:r>
              <a:rPr lang="pl-PL" alt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alt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narracja / opowieść</a:t>
            </a:r>
            <a:r>
              <a:rPr lang="pl-PL" alt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prezentująca / objaśniająca jego znaczenie. Opowieść ta jest ukierunkowana na rozumienie natury / przemian obszarów wiejskich, akcentuje specyfikę miejsca oraz aspekty w jakich jest ono przykładem istotnych zagadnień - lokalnych, regionalnych lub szerszych. </a:t>
            </a:r>
          </a:p>
          <a:p>
            <a:endParaRPr lang="pl-PL" alt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alt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Oferta </a:t>
            </a:r>
            <a:r>
              <a:rPr lang="pl-PL" alt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miejsca </a:t>
            </a:r>
            <a:r>
              <a:rPr lang="pl-PL" alt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zapewnia atrakcyjność pobytu, łącząc go z  poszerzeniem wiedzy</a:t>
            </a:r>
            <a:r>
              <a:rPr lang="pl-PL" alt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ogólnej lub szczegółowej o obszarach wiejskich, </a:t>
            </a:r>
            <a:r>
              <a:rPr lang="pl-PL" alt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doświadczaniem walorów wsi, kształtowaniem wrażliwości na wartości związane z naturą obszarów wiejskich.</a:t>
            </a:r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49FB6166-BEFF-48FE-AD0F-34572015B9B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168" y="139720"/>
            <a:ext cx="1038060" cy="557287"/>
          </a:xfrm>
          <a:prstGeom prst="rect">
            <a:avLst/>
          </a:prstGeom>
        </p:spPr>
      </p:pic>
      <p:cxnSp>
        <p:nvCxnSpPr>
          <p:cNvPr id="13" name="Łącznik prosty 12">
            <a:extLst>
              <a:ext uri="{FF2B5EF4-FFF2-40B4-BE49-F238E27FC236}">
                <a16:creationId xmlns:a16="http://schemas.microsoft.com/office/drawing/2014/main" id="{9422481C-0768-43D4-BD5C-A5202A516FDC}"/>
              </a:ext>
            </a:extLst>
          </p:cNvPr>
          <p:cNvCxnSpPr/>
          <p:nvPr/>
        </p:nvCxnSpPr>
        <p:spPr>
          <a:xfrm>
            <a:off x="1008743" y="6341617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220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Straight Connector 101" descr="&quot;&quot;">
            <a:extLst>
              <a:ext uri="{FF2B5EF4-FFF2-40B4-BE49-F238E27FC236}">
                <a16:creationId xmlns:a16="http://schemas.microsoft.com/office/drawing/2014/main" id="{C7EB25AD-8067-44CF-8917-D07253ED4D05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4719638" y="5694363"/>
            <a:ext cx="54864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03" name="Obraz 29">
            <a:extLst>
              <a:ext uri="{FF2B5EF4-FFF2-40B4-BE49-F238E27FC236}">
                <a16:creationId xmlns:a16="http://schemas.microsoft.com/office/drawing/2014/main" id="{B1EC7833-356C-4F96-AD92-02BC7C306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4630" y="109982"/>
            <a:ext cx="5189538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pole tekstowe 1">
            <a:extLst>
              <a:ext uri="{FF2B5EF4-FFF2-40B4-BE49-F238E27FC236}">
                <a16:creationId xmlns:a16="http://schemas.microsoft.com/office/drawing/2014/main" id="{64882B62-6A75-43BC-BDEC-0CF8CC939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304" y="1163636"/>
            <a:ext cx="422233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Montserrat"/>
              </a:defRPr>
            </a:lvl1pPr>
            <a:lvl2pPr marL="742950" indent="-285750">
              <a:defRPr>
                <a:solidFill>
                  <a:schemeClr val="tx1"/>
                </a:solidFill>
                <a:latin typeface="Montserrat"/>
              </a:defRPr>
            </a:lvl2pPr>
            <a:lvl3pPr marL="1143000" indent="-228600">
              <a:defRPr>
                <a:solidFill>
                  <a:schemeClr val="tx1"/>
                </a:solidFill>
                <a:latin typeface="Montserrat"/>
              </a:defRPr>
            </a:lvl3pPr>
            <a:lvl4pPr marL="1600200" indent="-228600">
              <a:defRPr>
                <a:solidFill>
                  <a:schemeClr val="tx1"/>
                </a:solidFill>
                <a:latin typeface="Montserrat"/>
              </a:defRPr>
            </a:lvl4pPr>
            <a:lvl5pPr marL="2057400" indent="-228600">
              <a:defRPr>
                <a:solidFill>
                  <a:schemeClr val="tx1"/>
                </a:solidFill>
                <a:latin typeface="Montserra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9pPr>
          </a:lstStyle>
          <a:p>
            <a:r>
              <a:rPr lang="pl-PL" altLang="pl-PL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KRYTERIA UZYSKANIA  </a:t>
            </a:r>
          </a:p>
          <a:p>
            <a:r>
              <a:rPr lang="pl-PL" altLang="pl-PL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STATUSU MIEJSCA CIEKAWEGO</a:t>
            </a:r>
          </a:p>
        </p:txBody>
      </p:sp>
      <p:pic>
        <p:nvPicPr>
          <p:cNvPr id="25605" name="Obraz 2">
            <a:extLst>
              <a:ext uri="{FF2B5EF4-FFF2-40B4-BE49-F238E27FC236}">
                <a16:creationId xmlns:a16="http://schemas.microsoft.com/office/drawing/2014/main" id="{5EA27551-5A27-420A-9294-CE4D9B030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4687" y="52913"/>
            <a:ext cx="13573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EBB77337-9F90-4E28-8083-29448BF07526}"/>
              </a:ext>
            </a:extLst>
          </p:cNvPr>
          <p:cNvSpPr txBox="1"/>
          <p:nvPr/>
        </p:nvSpPr>
        <p:spPr>
          <a:xfrm>
            <a:off x="456615" y="2301758"/>
            <a:ext cx="4665902" cy="39241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Kryterium wartości</a:t>
            </a:r>
          </a:p>
          <a:p>
            <a:pPr>
              <a:lnSpc>
                <a:spcPct val="150000"/>
              </a:lnSpc>
            </a:pPr>
            <a:r>
              <a:rPr lang="pl-PL" alt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Kryterium walorów poznawczych</a:t>
            </a:r>
          </a:p>
          <a:p>
            <a:pPr>
              <a:lnSpc>
                <a:spcPct val="150000"/>
              </a:lnSpc>
            </a:pPr>
            <a:r>
              <a:rPr lang="pl-PL" alt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Kryterium jakości oferty</a:t>
            </a:r>
          </a:p>
          <a:p>
            <a:pPr>
              <a:lnSpc>
                <a:spcPct val="150000"/>
              </a:lnSpc>
            </a:pPr>
            <a:r>
              <a:rPr lang="pl-PL" altLang="pl-PL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Kryterium jakości przestrzeni</a:t>
            </a:r>
          </a:p>
          <a:p>
            <a:pPr>
              <a:lnSpc>
                <a:spcPct val="150000"/>
              </a:lnSpc>
            </a:pPr>
            <a:r>
              <a:rPr lang="pl-PL" altLang="pl-PL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Kryterium lokalnego zaangażowania </a:t>
            </a:r>
          </a:p>
          <a:p>
            <a:pPr>
              <a:lnSpc>
                <a:spcPct val="150000"/>
              </a:lnSpc>
            </a:pPr>
            <a:endParaRPr lang="pl-PL" altLang="pl-P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  <a:defRPr/>
            </a:pPr>
            <a:endParaRPr lang="pl-PL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pl-P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pole tekstowe 10">
            <a:extLst>
              <a:ext uri="{FF2B5EF4-FFF2-40B4-BE49-F238E27FC236}">
                <a16:creationId xmlns:a16="http://schemas.microsoft.com/office/drawing/2014/main" id="{0773DAD6-2D94-4C73-8697-13155B00BA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2517" y="1348313"/>
            <a:ext cx="6340613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Montserrat"/>
              </a:defRPr>
            </a:lvl1pPr>
            <a:lvl2pPr marL="742950" indent="-285750">
              <a:defRPr>
                <a:solidFill>
                  <a:schemeClr val="tx1"/>
                </a:solidFill>
                <a:latin typeface="Montserrat"/>
              </a:defRPr>
            </a:lvl2pPr>
            <a:lvl3pPr marL="1143000" indent="-228600">
              <a:defRPr>
                <a:solidFill>
                  <a:schemeClr val="tx1"/>
                </a:solidFill>
                <a:latin typeface="Montserrat"/>
              </a:defRPr>
            </a:lvl3pPr>
            <a:lvl4pPr marL="1600200" indent="-228600">
              <a:defRPr>
                <a:solidFill>
                  <a:schemeClr val="tx1"/>
                </a:solidFill>
                <a:latin typeface="Montserrat"/>
              </a:defRPr>
            </a:lvl4pPr>
            <a:lvl5pPr marL="2057400" indent="-228600">
              <a:defRPr>
                <a:solidFill>
                  <a:schemeClr val="tx1"/>
                </a:solidFill>
                <a:latin typeface="Montserra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9pPr>
          </a:lstStyle>
          <a:p>
            <a:pPr algn="just"/>
            <a:r>
              <a:rPr lang="pl-PL" alt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pl-PL" alt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Miejsce wraz ze swym otoczeniem, w tym poprzez system informacji wizualnej i infrastrukturę dla odwiedzających, </a:t>
            </a:r>
            <a:r>
              <a:rPr lang="pl-PL" alt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tworzy harmonijną i spójną z otoczeniem  przestrzeń</a:t>
            </a:r>
            <a:r>
              <a:rPr lang="pl-PL" alt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alt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publiczną</a:t>
            </a:r>
            <a:r>
              <a:rPr lang="pl-PL" alt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kształtującą wizerunek miejscowości / obszaru.</a:t>
            </a:r>
          </a:p>
          <a:p>
            <a:pPr algn="just"/>
            <a:endParaRPr lang="pl-PL" alt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altLang="pl-PL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pl-PL" alt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Utworzenie i / lub udostępnienie miejsca nastąpiło jako wynik działania lub współdziałania podmiotów (społecznicy, stowarzyszenia, jednostka samorządu terytorialnego, instytucja kultury, podmioty gospodarcze) osadzonych w społeczności lokalnej. Kryterium jest również spełnione jeżeli podmiot / podmioty z grona wymienionych  uczestniczy w bieżącym  funkcjonowaniu miejsca.</a:t>
            </a:r>
          </a:p>
        </p:txBody>
      </p: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703BFBF3-09DF-49C8-A436-879A4BF85929}"/>
              </a:ext>
            </a:extLst>
          </p:cNvPr>
          <p:cNvCxnSpPr/>
          <p:nvPr/>
        </p:nvCxnSpPr>
        <p:spPr>
          <a:xfrm>
            <a:off x="1008743" y="6341617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Obraz 12">
            <a:extLst>
              <a:ext uri="{FF2B5EF4-FFF2-40B4-BE49-F238E27FC236}">
                <a16:creationId xmlns:a16="http://schemas.microsoft.com/office/drawing/2014/main" id="{20DED1F6-0A0D-4EE7-B5C7-5711F595812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168" y="237738"/>
            <a:ext cx="1038060" cy="55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561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9BB2C949-46FF-4385-A879-5883A0D01D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168" y="139720"/>
            <a:ext cx="1038060" cy="557287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25022FAB-9B9B-4185-B818-6D444651C5B5}"/>
              </a:ext>
            </a:extLst>
          </p:cNvPr>
          <p:cNvCxnSpPr/>
          <p:nvPr/>
        </p:nvCxnSpPr>
        <p:spPr>
          <a:xfrm>
            <a:off x="1008743" y="6172340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1F962036-88F4-4DFE-8252-22B8C25CB371}"/>
              </a:ext>
            </a:extLst>
          </p:cNvPr>
          <p:cNvSpPr txBox="1"/>
          <p:nvPr/>
        </p:nvSpPr>
        <p:spPr>
          <a:xfrm>
            <a:off x="524329" y="1105286"/>
            <a:ext cx="52765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solidFill>
                  <a:srgbClr val="C00000"/>
                </a:solidFill>
              </a:rPr>
              <a:t>JAK WYPEŁNIĆ FORMULARZ ZGŁOSZENIOWY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BE35966D-F687-48AD-ACEA-E48C3A0EA8C6}"/>
              </a:ext>
            </a:extLst>
          </p:cNvPr>
          <p:cNvSpPr txBox="1"/>
          <p:nvPr/>
        </p:nvSpPr>
        <p:spPr>
          <a:xfrm>
            <a:off x="461686" y="1936283"/>
            <a:ext cx="5401793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/>
              <a:t>W zdefiniowane przestrzenie na slajdach, zgodnie z dyspozycjami lub objaśnieniami należy wstawić treść w formie tekstu lub fotografii: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znak </a:t>
            </a:r>
            <a:r>
              <a:rPr lang="pl-PL" sz="2000" b="1" dirty="0">
                <a:solidFill>
                  <a:schemeClr val="bg1">
                    <a:lumMod val="50000"/>
                  </a:schemeClr>
                </a:solidFill>
              </a:rPr>
              <a:t>/ </a:t>
            </a:r>
            <a:r>
              <a:rPr lang="pl-PL" sz="2000" dirty="0"/>
              <a:t>oznacza konieczność pozostawienia jednej spośród  dwu lub więcej  podanych opcji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wyrazy zapisane jasną </a:t>
            </a:r>
            <a:r>
              <a:rPr lang="pl-PL" sz="2000"/>
              <a:t>(szarą) czcionką</a:t>
            </a:r>
            <a:r>
              <a:rPr lang="pl-PL" sz="2000" dirty="0"/>
              <a:t>, </a:t>
            </a:r>
            <a:r>
              <a:rPr lang="pl-PL" sz="2000" dirty="0" err="1"/>
              <a:t>np</a:t>
            </a:r>
            <a:r>
              <a:rPr lang="pl-PL" sz="2000" dirty="0"/>
              <a:t>: 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data, imię i nazwisko autora zgłoszenia, fot., </a:t>
            </a:r>
            <a:r>
              <a:rPr lang="pl-PL" sz="2000" dirty="0"/>
              <a:t>należy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pl-PL" sz="2000" dirty="0"/>
              <a:t>zastąpić stosowną treścią  - w prezentacji mają być niewidoczne, </a:t>
            </a:r>
            <a:r>
              <a:rPr lang="pl-PL" sz="2000" b="1" dirty="0"/>
              <a:t>należy je usunąć.</a:t>
            </a:r>
            <a:endParaRPr lang="pl-PL" sz="800" b="1" dirty="0">
              <a:solidFill>
                <a:srgbClr val="FF0000"/>
              </a:solidFill>
            </a:endParaRPr>
          </a:p>
          <a:p>
            <a:endParaRPr lang="pl-PL" b="1" dirty="0">
              <a:solidFill>
                <a:srgbClr val="FF0000"/>
              </a:solidFill>
            </a:endParaRP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468BD797-DE6A-47EF-852A-A1502307DC0F}"/>
              </a:ext>
            </a:extLst>
          </p:cNvPr>
          <p:cNvSpPr txBox="1"/>
          <p:nvPr/>
        </p:nvSpPr>
        <p:spPr>
          <a:xfrm>
            <a:off x="5998334" y="1234071"/>
            <a:ext cx="58114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Zamieszczać tylko treści istotne, zaczynać od tego co najważniejsze</a:t>
            </a:r>
          </a:p>
          <a:p>
            <a:r>
              <a:rPr lang="pl-PL" sz="2000" dirty="0"/>
              <a:t>Gdy w danym kryterium  (samo określenie usunięto, pozostawiono numerację) niezbędna jest większa objętość tekstu lub ilość fotografii można wprowadzić dodatkowy slajd – opcję tą przewidziano. </a:t>
            </a:r>
          </a:p>
          <a:p>
            <a:endParaRPr lang="pl-P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Fotografie winny ilustrować treść, można stosować podpisy.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Fotografie zamieszczać po przeformatowaniu, by ograniczyć objętość prezentacji!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Nie stosować czcionki mniejszej niż 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dirty="0"/>
              <a:t>Plik nazwać następująco: nazwa miejsca 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(2-3 wyrazy)_</a:t>
            </a:r>
            <a:r>
              <a:rPr lang="pl-PL" sz="2000" dirty="0"/>
              <a:t>gm. </a:t>
            </a:r>
            <a:r>
              <a:rPr lang="pl-PL" sz="2000" dirty="0">
                <a:solidFill>
                  <a:schemeClr val="bg1">
                    <a:lumMod val="50000"/>
                  </a:schemeClr>
                </a:solidFill>
              </a:rPr>
              <a:t>(tu nazwa gminy)</a:t>
            </a:r>
            <a:r>
              <a:rPr lang="pl-PL" sz="2000" dirty="0"/>
              <a:t>.2021.pptx </a:t>
            </a:r>
          </a:p>
        </p:txBody>
      </p:sp>
      <p:pic>
        <p:nvPicPr>
          <p:cNvPr id="10" name="Obraz 29">
            <a:extLst>
              <a:ext uri="{FF2B5EF4-FFF2-40B4-BE49-F238E27FC236}">
                <a16:creationId xmlns:a16="http://schemas.microsoft.com/office/drawing/2014/main" id="{419B1241-188E-49C8-91AA-C9A761193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775" y="91771"/>
            <a:ext cx="5189538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az 2">
            <a:extLst>
              <a:ext uri="{FF2B5EF4-FFF2-40B4-BE49-F238E27FC236}">
                <a16:creationId xmlns:a16="http://schemas.microsoft.com/office/drawing/2014/main" id="{191A9306-CB00-4E33-96C1-16A515657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7083" y="0"/>
            <a:ext cx="13573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7096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Straight Connector 101" descr="&quot;&quot;">
            <a:extLst>
              <a:ext uri="{FF2B5EF4-FFF2-40B4-BE49-F238E27FC236}">
                <a16:creationId xmlns:a16="http://schemas.microsoft.com/office/drawing/2014/main" id="{7FBCC43F-5715-4FD4-AC3B-5A52B911F2F1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4719638" y="5694363"/>
            <a:ext cx="54864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675" name="Obraz 29">
            <a:extLst>
              <a:ext uri="{FF2B5EF4-FFF2-40B4-BE49-F238E27FC236}">
                <a16:creationId xmlns:a16="http://schemas.microsoft.com/office/drawing/2014/main" id="{A7EB5F0F-9380-4438-8371-78E4F718D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289" y="116332"/>
            <a:ext cx="51054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7" name="Obraz 2">
            <a:extLst>
              <a:ext uri="{FF2B5EF4-FFF2-40B4-BE49-F238E27FC236}">
                <a16:creationId xmlns:a16="http://schemas.microsoft.com/office/drawing/2014/main" id="{76837EF8-55D1-49CB-B72F-D55DB162D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6275" y="9507"/>
            <a:ext cx="1355725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F0F9076C-0C8A-4D74-97D1-8FB280C73E5D}"/>
              </a:ext>
            </a:extLst>
          </p:cNvPr>
          <p:cNvSpPr txBox="1"/>
          <p:nvPr/>
        </p:nvSpPr>
        <p:spPr>
          <a:xfrm>
            <a:off x="304800" y="920621"/>
            <a:ext cx="11582400" cy="473975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pl-P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pl-PL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defRPr/>
            </a:pPr>
            <a:r>
              <a:rPr lang="pl-PL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PODMIOTY ZGŁASZAJĄCE</a:t>
            </a:r>
          </a:p>
          <a:p>
            <a:pPr algn="just">
              <a:defRPr/>
            </a:pPr>
            <a:r>
              <a:rPr lang="pl-PL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Dane miejsce do SNW (uzyskania statusu „Miejsce Ciekawe”) zgłasza:</a:t>
            </a:r>
          </a:p>
          <a:p>
            <a:pPr algn="just">
              <a:defRPr/>
            </a:pPr>
            <a:endParaRPr lang="pl-P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  <a:defRPr/>
            </a:pPr>
            <a:r>
              <a:rPr lang="pl-PL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właściciel lub zarządca /użytkujący</a:t>
            </a: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 który decyduje o: </a:t>
            </a:r>
          </a:p>
          <a:p>
            <a:pPr marL="342900" indent="-342900" algn="just">
              <a:buFontTx/>
              <a:buChar char="-"/>
              <a:defRPr/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udostępnieniu miejsca,</a:t>
            </a:r>
          </a:p>
          <a:p>
            <a:pPr marL="342900" indent="-342900" algn="just">
              <a:buFontTx/>
              <a:buChar char="-"/>
              <a:defRPr/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spełnieniu kryteriów uzyskania statusu Miejsca Ciekawego,</a:t>
            </a:r>
          </a:p>
          <a:p>
            <a:pPr algn="just">
              <a:defRPr/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jest uprawniony do oznaczenia miejsca (główna tablica informacyjna) znakiem „Miejsce 	Ciekawe”, gdy miejsce to ten status uzyska. </a:t>
            </a:r>
          </a:p>
          <a:p>
            <a:pPr algn="just">
              <a:defRPr/>
            </a:pPr>
            <a:endParaRPr lang="pl-PL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Zgłoszenia dokonuje się poprzez przesłanie wypełnionego kwestionariusza drogą elektroniczną na  adres: </a:t>
            </a:r>
            <a:r>
              <a:rPr lang="pl-PL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sekretariat@psorw.pl</a:t>
            </a:r>
            <a:endParaRPr lang="pl-PL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Symbol" panose="05050102010706020507" pitchFamily="18" charset="2"/>
              <a:buChar char=""/>
              <a:defRPr/>
            </a:pPr>
            <a:endParaRPr lang="pl-PL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56464083-9829-4B28-B340-ABCE64418F1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952" y="184799"/>
            <a:ext cx="1038060" cy="557287"/>
          </a:xfrm>
          <a:prstGeom prst="rect">
            <a:avLst/>
          </a:prstGeom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6EC30BF3-660D-40FB-B201-CD577D60D2CD}"/>
              </a:ext>
            </a:extLst>
          </p:cNvPr>
          <p:cNvCxnSpPr/>
          <p:nvPr/>
        </p:nvCxnSpPr>
        <p:spPr>
          <a:xfrm>
            <a:off x="1008743" y="6341617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Straight Connector 101" descr="&quot;&quot;">
            <a:extLst>
              <a:ext uri="{FF2B5EF4-FFF2-40B4-BE49-F238E27FC236}">
                <a16:creationId xmlns:a16="http://schemas.microsoft.com/office/drawing/2014/main" id="{8C650BE7-477C-4172-B2E1-11C2FC04FD1A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4719638" y="5694363"/>
            <a:ext cx="54864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23" name="Obraz 29">
            <a:extLst>
              <a:ext uri="{FF2B5EF4-FFF2-40B4-BE49-F238E27FC236}">
                <a16:creationId xmlns:a16="http://schemas.microsoft.com/office/drawing/2014/main" id="{DE77411F-B2D2-4A4A-AC46-FC6917592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289" y="74156"/>
            <a:ext cx="51054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pole tekstowe 1">
            <a:extLst>
              <a:ext uri="{FF2B5EF4-FFF2-40B4-BE49-F238E27FC236}">
                <a16:creationId xmlns:a16="http://schemas.microsoft.com/office/drawing/2014/main" id="{3BAC5AB3-61A1-4584-9407-E5F0C1FD4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7844" y="950268"/>
            <a:ext cx="58705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Montserrat"/>
              </a:defRPr>
            </a:lvl1pPr>
            <a:lvl2pPr marL="742950" indent="-285750">
              <a:defRPr>
                <a:solidFill>
                  <a:schemeClr val="tx1"/>
                </a:solidFill>
                <a:latin typeface="Montserrat"/>
              </a:defRPr>
            </a:lvl2pPr>
            <a:lvl3pPr marL="1143000" indent="-228600">
              <a:defRPr>
                <a:solidFill>
                  <a:schemeClr val="tx1"/>
                </a:solidFill>
                <a:latin typeface="Montserrat"/>
              </a:defRPr>
            </a:lvl3pPr>
            <a:lvl4pPr marL="1600200" indent="-228600">
              <a:defRPr>
                <a:solidFill>
                  <a:schemeClr val="tx1"/>
                </a:solidFill>
                <a:latin typeface="Montserrat"/>
              </a:defRPr>
            </a:lvl4pPr>
            <a:lvl5pPr marL="2057400" indent="-228600">
              <a:defRPr>
                <a:solidFill>
                  <a:schemeClr val="tx1"/>
                </a:solidFill>
                <a:latin typeface="Montserrat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ontserrat"/>
              </a:defRPr>
            </a:lvl9pPr>
          </a:lstStyle>
          <a:p>
            <a:pPr algn="ctr"/>
            <a:r>
              <a:rPr lang="pl-PL" altLang="pl-PL" sz="24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OCENA SPEŁNIANIA KRYTERIÓW </a:t>
            </a:r>
          </a:p>
        </p:txBody>
      </p:sp>
      <p:pic>
        <p:nvPicPr>
          <p:cNvPr id="30725" name="Obraz 2">
            <a:extLst>
              <a:ext uri="{FF2B5EF4-FFF2-40B4-BE49-F238E27FC236}">
                <a16:creationId xmlns:a16="http://schemas.microsoft.com/office/drawing/2014/main" id="{D82A2B9F-B9C1-4B90-B759-81D87727DC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6275" y="33338"/>
            <a:ext cx="1355725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751EAC4A-4D25-4CB2-9269-0A9CCD61CB8E}"/>
              </a:ext>
            </a:extLst>
          </p:cNvPr>
          <p:cNvSpPr txBox="1"/>
          <p:nvPr/>
        </p:nvSpPr>
        <p:spPr>
          <a:xfrm>
            <a:off x="428624" y="1443980"/>
            <a:ext cx="11641455" cy="49398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Treść zgłoszenia dot. każdego z  kryteriów jest oceniana w skali 1 (ocena najniższa) do 5 (ocena najwyższa).</a:t>
            </a: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Spełnienie każdego z kryteriów na poziomie co najmniej  satysfakcjonującym (ocena 3) kwalifikuje do uzyskania statusu Miejsca Ciekawego. </a:t>
            </a: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pl-PL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Jeżeli w kryterium nr 2 lub nr 3 ocena jest wyższa niż 3 w pozostałych kryteriach możliwe są oceny na poziomie nie niższym niż 2. Jednak suma ocen nie może być niższa niż 15.</a:t>
            </a:r>
          </a:p>
          <a:p>
            <a:pPr>
              <a:defRPr/>
            </a:pPr>
            <a:endParaRPr lang="pl-PL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pl-PL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pl-PL" sz="28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Ocena spełnienia kryteriów i nadanie statusu „Miejsce Ciekawe” w SNW jest kompetencją Zarządu PSORW. </a:t>
            </a:r>
          </a:p>
          <a:p>
            <a:pPr>
              <a:defRPr/>
            </a:pPr>
            <a:endParaRPr lang="pl-P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pl-PL" sz="2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Dokonanie zgłoszenia oznacza zgodę na  wykorzystanie przez PSORW zawartych w zgłoszeniu treści  w zakresie prezentującym lub promującym Sieć Najciekawszych Wsi </a:t>
            </a:r>
          </a:p>
          <a:p>
            <a:pPr algn="ctr">
              <a:defRPr/>
            </a:pPr>
            <a:r>
              <a:rPr lang="pl-PL" sz="2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Miejsca Ciekawe</a:t>
            </a:r>
          </a:p>
        </p:txBody>
      </p: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F7157DDC-8DB9-4278-8F3D-6F16D2624E3E}"/>
              </a:ext>
            </a:extLst>
          </p:cNvPr>
          <p:cNvCxnSpPr/>
          <p:nvPr/>
        </p:nvCxnSpPr>
        <p:spPr>
          <a:xfrm>
            <a:off x="1008743" y="6341617"/>
            <a:ext cx="108987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Obraz 7">
            <a:extLst>
              <a:ext uri="{FF2B5EF4-FFF2-40B4-BE49-F238E27FC236}">
                <a16:creationId xmlns:a16="http://schemas.microsoft.com/office/drawing/2014/main" id="{8121DE14-DF2E-460D-AA2C-03DE951C98D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952" y="184799"/>
            <a:ext cx="1038060" cy="55728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6237</TotalTime>
  <Words>896</Words>
  <Application>Microsoft Office PowerPoint</Application>
  <PresentationFormat>Panoramiczny</PresentationFormat>
  <Paragraphs>86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Ryszard Wilczyński</dc:creator>
  <cp:lastModifiedBy>Ryszard Wilczyński</cp:lastModifiedBy>
  <cp:revision>99</cp:revision>
  <cp:lastPrinted>2021-05-28T12:04:32Z</cp:lastPrinted>
  <dcterms:created xsi:type="dcterms:W3CDTF">2020-12-15T08:42:39Z</dcterms:created>
  <dcterms:modified xsi:type="dcterms:W3CDTF">2021-10-18T12:46:01Z</dcterms:modified>
</cp:coreProperties>
</file>